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58" r:id="rId5"/>
    <p:sldId id="266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D18F1-FBA3-4562-B733-5B84191FB072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A0F140-89D2-48CA-B8DF-CC89B1688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47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26.png"/><Relationship Id="rId18" Type="http://schemas.microsoft.com/office/2007/relationships/hdphoto" Target="../media/hdphoto11.wdp"/><Relationship Id="rId26" Type="http://schemas.microsoft.com/office/2007/relationships/hdphoto" Target="../media/hdphoto15.wdp"/><Relationship Id="rId3" Type="http://schemas.openxmlformats.org/officeDocument/2006/relationships/image" Target="../media/image21.png"/><Relationship Id="rId21" Type="http://schemas.openxmlformats.org/officeDocument/2006/relationships/image" Target="../media/image30.png"/><Relationship Id="rId7" Type="http://schemas.openxmlformats.org/officeDocument/2006/relationships/image" Target="../media/image23.png"/><Relationship Id="rId12" Type="http://schemas.microsoft.com/office/2007/relationships/hdphoto" Target="../media/hdphoto8.wdp"/><Relationship Id="rId17" Type="http://schemas.openxmlformats.org/officeDocument/2006/relationships/image" Target="../media/image28.png"/><Relationship Id="rId25" Type="http://schemas.openxmlformats.org/officeDocument/2006/relationships/image" Target="../media/image32.png"/><Relationship Id="rId2" Type="http://schemas.openxmlformats.org/officeDocument/2006/relationships/hyperlink" Target="https://git-lfs.github.com/" TargetMode="External"/><Relationship Id="rId16" Type="http://schemas.microsoft.com/office/2007/relationships/hdphoto" Target="../media/hdphoto10.wdp"/><Relationship Id="rId20" Type="http://schemas.microsoft.com/office/2007/relationships/hdphoto" Target="../media/hdphoto12.wdp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11" Type="http://schemas.openxmlformats.org/officeDocument/2006/relationships/image" Target="../media/image25.png"/><Relationship Id="rId24" Type="http://schemas.microsoft.com/office/2007/relationships/hdphoto" Target="../media/hdphoto14.wdp"/><Relationship Id="rId5" Type="http://schemas.openxmlformats.org/officeDocument/2006/relationships/image" Target="../media/image22.png"/><Relationship Id="rId15" Type="http://schemas.openxmlformats.org/officeDocument/2006/relationships/image" Target="../media/image27.png"/><Relationship Id="rId23" Type="http://schemas.openxmlformats.org/officeDocument/2006/relationships/image" Target="../media/image31.png"/><Relationship Id="rId10" Type="http://schemas.microsoft.com/office/2007/relationships/hdphoto" Target="../media/hdphoto7.wdp"/><Relationship Id="rId19" Type="http://schemas.openxmlformats.org/officeDocument/2006/relationships/image" Target="../media/image29.png"/><Relationship Id="rId4" Type="http://schemas.microsoft.com/office/2007/relationships/hdphoto" Target="../media/hdphoto4.wdp"/><Relationship Id="rId9" Type="http://schemas.openxmlformats.org/officeDocument/2006/relationships/image" Target="../media/image24.png"/><Relationship Id="rId14" Type="http://schemas.microsoft.com/office/2007/relationships/hdphoto" Target="../media/hdphoto9.wdp"/><Relationship Id="rId22" Type="http://schemas.microsoft.com/office/2007/relationships/hdphoto" Target="../media/hdphoto1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code.tutsplus.com/tutorials/working-with-git-in-android-studio--cms-30514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uides.github.com/activities/hello-world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sktop.github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hyperlink" Target="https://git-lfs.github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5B821-4543-4DDF-9DC3-A6FE3F153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cap="none" dirty="0">
                <a:effectLst/>
              </a:rPr>
              <a:t>GitHub</a:t>
            </a:r>
            <a:br>
              <a:rPr lang="en-US" cap="none" dirty="0">
                <a:effectLst/>
              </a:rPr>
            </a:br>
            <a:r>
              <a:rPr lang="en-US" sz="2800" cap="none" dirty="0">
                <a:effectLst/>
              </a:rPr>
              <a:t>Today: </a:t>
            </a:r>
            <a:r>
              <a:rPr lang="en-US" sz="2000" b="1" i="1" cap="none" dirty="0">
                <a:solidFill>
                  <a:schemeClr val="tx1"/>
                </a:solidFill>
                <a:effectLst/>
              </a:rPr>
              <a:t>2/5/2020</a:t>
            </a:r>
            <a:br>
              <a:rPr lang="en-US" dirty="0">
                <a:effectLst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84DE8-7ED9-4C20-BA6F-2B4C32B0A6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b="1" cap="none" dirty="0">
                <a:solidFill>
                  <a:srgbClr val="FFFF00"/>
                </a:solidFill>
              </a:rPr>
              <a:t>Daniel Woodard</a:t>
            </a:r>
          </a:p>
        </p:txBody>
      </p:sp>
      <p:pic>
        <p:nvPicPr>
          <p:cNvPr id="1028" name="Picture 4" descr="Image result for github icon&quot;">
            <a:extLst>
              <a:ext uri="{FF2B5EF4-FFF2-40B4-BE49-F238E27FC236}">
                <a16:creationId xmlns:a16="http://schemas.microsoft.com/office/drawing/2014/main" id="{FA3877A9-9E43-4198-8979-A5123679F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703990" cy="270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08D386-48CC-4300-B926-4899105A9DA2}"/>
              </a:ext>
            </a:extLst>
          </p:cNvPr>
          <p:cNvSpPr txBox="1"/>
          <p:nvPr/>
        </p:nvSpPr>
        <p:spPr>
          <a:xfrm>
            <a:off x="122397" y="2209801"/>
            <a:ext cx="3284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https://github.com/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713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2CBC-749C-4B72-A64B-C9DB47B37E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83498" y="609601"/>
            <a:ext cx="5543735" cy="89960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Integration</a:t>
            </a:r>
            <a:endParaRPr 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FEB97-EB63-4257-BC02-A1A9FD33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83498" y="1917577"/>
            <a:ext cx="7308502" cy="3873623"/>
          </a:xfrm>
        </p:spPr>
        <p:txBody>
          <a:bodyPr/>
          <a:lstStyle/>
          <a:p>
            <a:pPr algn="l"/>
            <a:r>
              <a:rPr lang="en-US" cap="none" dirty="0">
                <a:solidFill>
                  <a:srgbClr val="FF0000"/>
                </a:solidFill>
              </a:rPr>
              <a:t>Making Repository via GitHub Desktop !!!</a:t>
            </a:r>
          </a:p>
          <a:p>
            <a:pPr algn="l"/>
            <a:r>
              <a:rPr lang="en-US" cap="none" dirty="0"/>
              <a:t>Make the repository inside of GitHub Desktop.</a:t>
            </a:r>
          </a:p>
          <a:p>
            <a:pPr algn="l"/>
            <a:r>
              <a:rPr lang="en-US" cap="none" dirty="0"/>
              <a:t>You can use the Add button to simply do this.</a:t>
            </a:r>
          </a:p>
          <a:p>
            <a:pPr algn="l"/>
            <a:endParaRPr lang="en-US" cap="none" dirty="0"/>
          </a:p>
          <a:p>
            <a:pPr algn="l"/>
            <a:r>
              <a:rPr lang="en-US" cap="none" dirty="0"/>
              <a:t>Next move your current files to the created folder.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117399-2F3B-43E2-AF94-F167EF369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"/>
            <a:ext cx="4883499" cy="44011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FB7C05-B5AB-4D33-BAB4-59180CE25583}"/>
              </a:ext>
            </a:extLst>
          </p:cNvPr>
          <p:cNvSpPr txBox="1"/>
          <p:nvPr/>
        </p:nvSpPr>
        <p:spPr>
          <a:xfrm>
            <a:off x="170822" y="2331218"/>
            <a:ext cx="2270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Yes dark mode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DCACDC-A226-4C06-86DF-FA7D56FD4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10778"/>
            <a:ext cx="79438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841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2CC290-5FFF-4D60-A73B-DC4FD13413F1}"/>
              </a:ext>
            </a:extLst>
          </p:cNvPr>
          <p:cNvSpPr/>
          <p:nvPr/>
        </p:nvSpPr>
        <p:spPr>
          <a:xfrm>
            <a:off x="0" y="201228"/>
            <a:ext cx="30267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https://git-lfs.github.com/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D487E-86B5-4A70-A2B5-18DF92DE38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1398238"/>
            <a:ext cx="5365820" cy="16097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ECCE08-29C7-4D4D-9177-3FEDFCDCCD1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2629" b="11672"/>
          <a:stretch/>
        </p:blipFill>
        <p:spPr>
          <a:xfrm>
            <a:off x="5365820" y="1181128"/>
            <a:ext cx="6812425" cy="50076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B69677-9BA4-4157-A18B-7C75918676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65819" y="5391150"/>
            <a:ext cx="6812424" cy="14668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9A3FBB-9C60-4108-B799-0EFE1BB808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81128"/>
            <a:ext cx="5365819" cy="581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57F5EB-57E2-4157-8B79-2D6130B8E52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55" y="3007963"/>
            <a:ext cx="5365819" cy="16573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5D6E88-A235-45B2-B695-7C4C99175A0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836638"/>
            <a:ext cx="5379574" cy="4000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758BAF-A14C-420E-BC32-DF87C6BE90A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b="34444"/>
          <a:stretch/>
        </p:blipFill>
        <p:spPr>
          <a:xfrm>
            <a:off x="0" y="4665313"/>
            <a:ext cx="5365817" cy="10115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746391-6DE7-48FB-8BC9-C208A3D9589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55" y="5049902"/>
            <a:ext cx="5352062" cy="24557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261BEE-569C-42EA-9D2F-7C3FE6B066A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55" y="5676872"/>
            <a:ext cx="5352062" cy="11867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F8A9F58-E9B4-45FB-81E0-E9A7569D8FD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6791" y="39378"/>
            <a:ext cx="6310006" cy="3693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2CE7D48-C931-4E9C-8FCD-7CC480E5A39B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-23784" b="51930"/>
          <a:stretch/>
        </p:blipFill>
        <p:spPr>
          <a:xfrm>
            <a:off x="3026791" y="249968"/>
            <a:ext cx="6310006" cy="482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459C4E8-7DDA-4ECD-A9B6-807F74127210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6791" y="727648"/>
            <a:ext cx="7305675" cy="4381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6200EF-BBF3-43EE-AA90-723045BB87C1}"/>
              </a:ext>
            </a:extLst>
          </p:cNvPr>
          <p:cNvSpPr txBox="1"/>
          <p:nvPr/>
        </p:nvSpPr>
        <p:spPr>
          <a:xfrm>
            <a:off x="9165209" y="177091"/>
            <a:ext cx="32437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These three, are last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0ACED9-11AF-457E-93A3-52699A492327}"/>
              </a:ext>
            </a:extLst>
          </p:cNvPr>
          <p:cNvSpPr txBox="1"/>
          <p:nvPr/>
        </p:nvSpPr>
        <p:spPr>
          <a:xfrm>
            <a:off x="261257" y="2047875"/>
            <a:ext cx="1748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First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84DC52-1DB7-4BBC-92E7-58B95F4D68C3}"/>
              </a:ext>
            </a:extLst>
          </p:cNvPr>
          <p:cNvSpPr txBox="1"/>
          <p:nvPr/>
        </p:nvSpPr>
        <p:spPr>
          <a:xfrm>
            <a:off x="2532185" y="4236688"/>
            <a:ext cx="2019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Second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5393C72-F621-416F-932F-7CA1783BE90B}"/>
              </a:ext>
            </a:extLst>
          </p:cNvPr>
          <p:cNvSpPr txBox="1"/>
          <p:nvPr/>
        </p:nvSpPr>
        <p:spPr>
          <a:xfrm>
            <a:off x="2280976" y="5962594"/>
            <a:ext cx="2692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Lastly! (Check top)</a:t>
            </a:r>
          </a:p>
        </p:txBody>
      </p:sp>
    </p:spTree>
    <p:extLst>
      <p:ext uri="{BB962C8B-B14F-4D97-AF65-F5344CB8AC3E}">
        <p14:creationId xmlns:p14="http://schemas.microsoft.com/office/powerpoint/2010/main" val="3534465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7489C-523D-4DAD-9C03-946A6C4C0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8519" y="-445163"/>
            <a:ext cx="12269037" cy="1905000"/>
          </a:xfrm>
        </p:spPr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Connection between GitHub and Android Studio?</a:t>
            </a:r>
            <a:br>
              <a:rPr lang="en-US" dirty="0">
                <a:solidFill>
                  <a:srgbClr val="FF0000"/>
                </a:solidFill>
              </a:rPr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871211-4959-412B-8ECF-D6D71A495D9F}"/>
              </a:ext>
            </a:extLst>
          </p:cNvPr>
          <p:cNvSpPr txBox="1"/>
          <p:nvPr/>
        </p:nvSpPr>
        <p:spPr>
          <a:xfrm>
            <a:off x="180870" y="1728316"/>
            <a:ext cx="118470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IS IT POSSIBLE ?!?!</a:t>
            </a:r>
            <a:endParaRPr lang="en-US" dirty="0"/>
          </a:p>
          <a:p>
            <a:r>
              <a:rPr lang="en-US" dirty="0"/>
              <a:t>Yes, yes it is.</a:t>
            </a:r>
          </a:p>
          <a:p>
            <a:r>
              <a:rPr lang="en-US" dirty="0"/>
              <a:t>Branching / pushing / committing / </a:t>
            </a:r>
            <a:r>
              <a:rPr lang="en-US" dirty="0" err="1"/>
              <a:t>Ect</a:t>
            </a:r>
            <a:r>
              <a:rPr lang="en-US" dirty="0"/>
              <a:t>….</a:t>
            </a:r>
          </a:p>
          <a:p>
            <a:r>
              <a:rPr lang="en-US" dirty="0">
                <a:hlinkClick r:id="rId2"/>
              </a:rPr>
              <a:t>https://code.tutsplus.com/tutorials/working-with-git-in-android-studio--cms-30514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3425BB-6544-473B-B9DF-CDCA97613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870" y="2954216"/>
            <a:ext cx="4993498" cy="38728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9C10CF-E78F-4CDA-9B78-072ACEF1A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4851" y="2954215"/>
            <a:ext cx="5135241" cy="38728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B2DFC9-DABA-437D-AEEF-63A3B76975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7699" y="956791"/>
            <a:ext cx="6716892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85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BCDA9-D9C6-4612-9077-4F150BBFB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2696" y="367748"/>
            <a:ext cx="2690191" cy="12622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Random !</a:t>
            </a:r>
            <a:br>
              <a:rPr lang="fr-FR" dirty="0">
                <a:solidFill>
                  <a:schemeClr val="accent3"/>
                </a:solidFill>
              </a:rPr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7C6A09-3909-4507-B91A-CA8D925F40CE}"/>
              </a:ext>
            </a:extLst>
          </p:cNvPr>
          <p:cNvSpPr txBox="1"/>
          <p:nvPr/>
        </p:nvSpPr>
        <p:spPr>
          <a:xfrm>
            <a:off x="755376" y="1252766"/>
            <a:ext cx="1289105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7030A0"/>
                </a:solidFill>
              </a:rPr>
              <a:t>QUESTIONS!?!?</a:t>
            </a:r>
          </a:p>
        </p:txBody>
      </p:sp>
      <p:pic>
        <p:nvPicPr>
          <p:cNvPr id="5124" name="Picture 4" descr="Image result for quesitons">
            <a:extLst>
              <a:ext uri="{FF2B5EF4-FFF2-40B4-BE49-F238E27FC236}">
                <a16:creationId xmlns:a16="http://schemas.microsoft.com/office/drawing/2014/main" id="{B62898E0-5213-4CBB-876C-555999617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498" y="3114814"/>
            <a:ext cx="4295004" cy="263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742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BCDA9-D9C6-4612-9077-4F150BBFB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501303" cy="756976"/>
          </a:xfrm>
        </p:spPr>
        <p:txBody>
          <a:bodyPr/>
          <a:lstStyle/>
          <a:p>
            <a:r>
              <a:rPr lang="en-US" dirty="0"/>
              <a:t>DONE</a:t>
            </a:r>
          </a:p>
        </p:txBody>
      </p:sp>
      <p:pic>
        <p:nvPicPr>
          <p:cNvPr id="8194" name="Picture 2" descr="Image result for Thats all folks&quot;">
            <a:extLst>
              <a:ext uri="{FF2B5EF4-FFF2-40B4-BE49-F238E27FC236}">
                <a16:creationId xmlns:a16="http://schemas.microsoft.com/office/drawing/2014/main" id="{F98284E5-FFE6-4565-A509-D59320FFE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5548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87BFB-2611-4112-9EF4-29F10F0CB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23386"/>
          </a:xfrm>
        </p:spPr>
        <p:txBody>
          <a:bodyPr>
            <a:normAutofit/>
          </a:bodyPr>
          <a:lstStyle/>
          <a:p>
            <a:pPr algn="ctr"/>
            <a:r>
              <a:rPr lang="en-US" sz="4400" cap="none" dirty="0"/>
              <a:t>What we will explore today 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890DA9-E997-4EC7-A766-BCA3905C333F}"/>
              </a:ext>
            </a:extLst>
          </p:cNvPr>
          <p:cNvSpPr txBox="1"/>
          <p:nvPr/>
        </p:nvSpPr>
        <p:spPr>
          <a:xfrm>
            <a:off x="674703" y="1757779"/>
            <a:ext cx="10999433" cy="4604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GitHub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Repository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Branching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Collaborators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GitHub Desktop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err="1">
                <a:solidFill>
                  <a:srgbClr val="FFFF00"/>
                </a:solidFill>
              </a:rPr>
              <a:t>Ect</a:t>
            </a:r>
            <a:r>
              <a:rPr lang="en-US" sz="2000" dirty="0">
                <a:solidFill>
                  <a:srgbClr val="FFFF00"/>
                </a:solidFill>
              </a:rPr>
              <a:t>…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0000"/>
                </a:solidFill>
              </a:rPr>
              <a:t>Integration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fr-FR" dirty="0">
                <a:solidFill>
                  <a:srgbClr val="FF0000"/>
                </a:solidFill>
              </a:rPr>
              <a:t>Git Large File Storage (LFS)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FF0000"/>
                </a:solidFill>
              </a:rPr>
              <a:t>Connection between GitHub and Android Studio?</a:t>
            </a:r>
            <a:endParaRPr lang="en-US" sz="2000" dirty="0">
              <a:solidFill>
                <a:srgbClr val="FF0000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accent3"/>
                </a:solidFill>
              </a:rPr>
              <a:t>Random !</a:t>
            </a:r>
            <a:endParaRPr lang="fr-FR" sz="2000" dirty="0">
              <a:solidFill>
                <a:schemeClr val="accent3"/>
              </a:solidFill>
            </a:endParaRPr>
          </a:p>
        </p:txBody>
      </p:sp>
      <p:pic>
        <p:nvPicPr>
          <p:cNvPr id="2052" name="Picture 4" descr="Image result for collaboration">
            <a:extLst>
              <a:ext uri="{FF2B5EF4-FFF2-40B4-BE49-F238E27FC236}">
                <a16:creationId xmlns:a16="http://schemas.microsoft.com/office/drawing/2014/main" id="{AE2F2C2B-1ADB-41DE-9FDA-A09851F174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245" y="1757779"/>
            <a:ext cx="5974671" cy="267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820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2CBC-749C-4B72-A64B-C9DB47B37E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899603"/>
          </a:xfrm>
        </p:spPr>
        <p:txBody>
          <a:bodyPr/>
          <a:lstStyle/>
          <a:p>
            <a:r>
              <a:rPr lang="en-US" cap="none" dirty="0"/>
              <a:t>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FEB97-EB63-4257-BC02-A1A9FD33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9495" y="1917577"/>
            <a:ext cx="11221375" cy="3873623"/>
          </a:xfrm>
        </p:spPr>
        <p:txBody>
          <a:bodyPr/>
          <a:lstStyle/>
          <a:p>
            <a:pPr algn="l"/>
            <a:r>
              <a:rPr lang="en-US" sz="2800" cap="none" dirty="0">
                <a:solidFill>
                  <a:srgbClr val="FFCC00"/>
                </a:solidFill>
              </a:rPr>
              <a:t>WHAT IS GITHUB ?!?!</a:t>
            </a:r>
            <a:endParaRPr lang="en-US" cap="none" dirty="0"/>
          </a:p>
          <a:p>
            <a:pPr algn="l"/>
            <a:r>
              <a:rPr lang="en-US" cap="none" dirty="0"/>
              <a:t>GitHub is a platform dedicated to allowing people to work together build code. </a:t>
            </a:r>
          </a:p>
          <a:p>
            <a:pPr algn="l"/>
            <a:endParaRPr lang="en-US" cap="none" dirty="0"/>
          </a:p>
          <a:p>
            <a:pPr algn="l"/>
            <a:r>
              <a:rPr lang="en-US" cap="none" dirty="0"/>
              <a:t>Allowing users to host their code for all to see and use / edit / and to comment upon. ( Depending on settings) </a:t>
            </a:r>
          </a:p>
          <a:p>
            <a:pPr algn="l"/>
            <a:endParaRPr lang="en-US" cap="none" dirty="0"/>
          </a:p>
          <a:p>
            <a:pPr algn="l"/>
            <a:r>
              <a:rPr lang="en-US" cap="none" dirty="0"/>
              <a:t>Teams of people can build together and collab together to keep up with versions and merge their code.</a:t>
            </a:r>
          </a:p>
          <a:p>
            <a:pPr algn="l"/>
            <a:endParaRPr lang="en-US" cap="none" dirty="0"/>
          </a:p>
          <a:p>
            <a:pPr algn="l"/>
            <a:endParaRPr lang="en-US" cap="non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7C9509-BC3D-4225-9BC0-103A317D7292}"/>
              </a:ext>
            </a:extLst>
          </p:cNvPr>
          <p:cNvSpPr txBox="1"/>
          <p:nvPr/>
        </p:nvSpPr>
        <p:spPr>
          <a:xfrm>
            <a:off x="328474" y="292963"/>
            <a:ext cx="1280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https://guides.github.com/activities/hello-world/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875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2CBC-749C-4B72-A64B-C9DB47B37E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899603"/>
          </a:xfrm>
        </p:spPr>
        <p:txBody>
          <a:bodyPr/>
          <a:lstStyle/>
          <a:p>
            <a:r>
              <a:rPr lang="en-US" cap="none" dirty="0"/>
              <a:t>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FEB97-EB63-4257-BC02-A1A9FD33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639" y="1917577"/>
            <a:ext cx="11105965" cy="3873623"/>
          </a:xfrm>
        </p:spPr>
        <p:txBody>
          <a:bodyPr/>
          <a:lstStyle/>
          <a:p>
            <a:pPr algn="l"/>
            <a:r>
              <a:rPr lang="en-US" sz="2400" cap="none" dirty="0">
                <a:solidFill>
                  <a:srgbClr val="FFCC00"/>
                </a:solidFill>
              </a:rPr>
              <a:t>WHAT IS REPOSITORY ?!?!</a:t>
            </a:r>
            <a:endParaRPr lang="en-US" sz="2400" cap="none" dirty="0"/>
          </a:p>
          <a:p>
            <a:pPr algn="l"/>
            <a:r>
              <a:rPr lang="en-US" sz="2400" cap="none" dirty="0"/>
              <a:t>Repository – In simple terms is a folder created by a group of people to store files in that all that have access can view.</a:t>
            </a:r>
          </a:p>
          <a:p>
            <a:pPr algn="l"/>
            <a:endParaRPr lang="en-US" sz="2400" cap="none" dirty="0"/>
          </a:p>
          <a:p>
            <a:pPr algn="l"/>
            <a:r>
              <a:rPr lang="en-US" sz="2400" cap="none" dirty="0"/>
              <a:t>The repository can hold files / photos / data sets / videos.</a:t>
            </a:r>
          </a:p>
          <a:p>
            <a:pPr algn="l"/>
            <a:r>
              <a:rPr lang="en-US" sz="2400" cap="none" dirty="0" err="1"/>
              <a:t>Ect</a:t>
            </a:r>
            <a:r>
              <a:rPr lang="en-US" sz="2400" cap="none" dirty="0"/>
              <a:t>…</a:t>
            </a:r>
          </a:p>
          <a:p>
            <a:pPr algn="l"/>
            <a:endParaRPr lang="en-US" sz="2400" cap="none" dirty="0">
              <a:solidFill>
                <a:srgbClr val="FFFF00"/>
              </a:solidFill>
            </a:endParaRPr>
          </a:p>
          <a:p>
            <a:pPr algn="l"/>
            <a:endParaRPr lang="en-US" cap="none" dirty="0"/>
          </a:p>
        </p:txBody>
      </p:sp>
      <p:pic>
        <p:nvPicPr>
          <p:cNvPr id="3074" name="Picture 2" descr="Image result for repository">
            <a:extLst>
              <a:ext uri="{FF2B5EF4-FFF2-40B4-BE49-F238E27FC236}">
                <a16:creationId xmlns:a16="http://schemas.microsoft.com/office/drawing/2014/main" id="{609CF271-0FCA-44E1-925D-CBA09911B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979" y="4509633"/>
            <a:ext cx="1476190" cy="156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repository">
            <a:extLst>
              <a:ext uri="{FF2B5EF4-FFF2-40B4-BE49-F238E27FC236}">
                <a16:creationId xmlns:a16="http://schemas.microsoft.com/office/drawing/2014/main" id="{24A1B946-E428-4B6A-853B-C79FDD79F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946" y="4509633"/>
            <a:ext cx="1476190" cy="156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repository">
            <a:extLst>
              <a:ext uri="{FF2B5EF4-FFF2-40B4-BE49-F238E27FC236}">
                <a16:creationId xmlns:a16="http://schemas.microsoft.com/office/drawing/2014/main" id="{C6B7A243-C3B4-488E-9DD7-8C4CC0F59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914" y="4509633"/>
            <a:ext cx="1476190" cy="156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011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2CBC-749C-4B72-A64B-C9DB47B37E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899603"/>
          </a:xfrm>
        </p:spPr>
        <p:txBody>
          <a:bodyPr/>
          <a:lstStyle/>
          <a:p>
            <a:r>
              <a:rPr lang="en-US" cap="none" dirty="0"/>
              <a:t>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FEB97-EB63-4257-BC02-A1A9FD33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703" y="1917577"/>
            <a:ext cx="11283518" cy="3873623"/>
          </a:xfrm>
        </p:spPr>
        <p:txBody>
          <a:bodyPr/>
          <a:lstStyle/>
          <a:p>
            <a:pPr algn="l"/>
            <a:r>
              <a:rPr lang="en-US" sz="2000" dirty="0">
                <a:solidFill>
                  <a:srgbClr val="FFCC00"/>
                </a:solidFill>
              </a:rPr>
              <a:t>WHAT IS BRANCHING ?!?!</a:t>
            </a:r>
          </a:p>
          <a:p>
            <a:pPr algn="l"/>
            <a:r>
              <a:rPr lang="en-US" cap="none" dirty="0"/>
              <a:t>By default the first branch or the first created version of your submits are considered the master branch. This is the main version that people will want to use and edit.</a:t>
            </a:r>
          </a:p>
          <a:p>
            <a:pPr algn="l"/>
            <a:endParaRPr lang="en-US" cap="none" dirty="0"/>
          </a:p>
          <a:p>
            <a:pPr algn="l"/>
            <a:endParaRPr lang="en-US" cap="none" dirty="0"/>
          </a:p>
          <a:p>
            <a:pPr algn="l"/>
            <a:endParaRPr lang="en-US" cap="none" dirty="0"/>
          </a:p>
          <a:p>
            <a:pPr algn="l"/>
            <a:r>
              <a:rPr lang="en-US" cap="none" dirty="0"/>
              <a:t>However, you can create different branches off from the master for experimentation or to test different kinds of solutions / features before applying changes to the master branch.</a:t>
            </a:r>
          </a:p>
        </p:txBody>
      </p:sp>
      <p:pic>
        <p:nvPicPr>
          <p:cNvPr id="4098" name="Picture 2" descr="Image result for github branching">
            <a:extLst>
              <a:ext uri="{FF2B5EF4-FFF2-40B4-BE49-F238E27FC236}">
                <a16:creationId xmlns:a16="http://schemas.microsoft.com/office/drawing/2014/main" id="{650DE0A2-F548-46A8-B86A-93805797D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680" y="3189348"/>
            <a:ext cx="5601809" cy="1311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784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2CBC-749C-4B72-A64B-C9DB47B37E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899603"/>
          </a:xfrm>
        </p:spPr>
        <p:txBody>
          <a:bodyPr/>
          <a:lstStyle/>
          <a:p>
            <a:r>
              <a:rPr lang="en-US" cap="none" dirty="0"/>
              <a:t>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FEB97-EB63-4257-BC02-A1A9FD33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643" y="1864311"/>
            <a:ext cx="6638387" cy="2814701"/>
          </a:xfrm>
        </p:spPr>
        <p:txBody>
          <a:bodyPr>
            <a:normAutofit/>
          </a:bodyPr>
          <a:lstStyle/>
          <a:p>
            <a:pPr algn="l"/>
            <a:r>
              <a:rPr lang="en-US" sz="2400" dirty="0">
                <a:solidFill>
                  <a:srgbClr val="FFCC00"/>
                </a:solidFill>
              </a:rPr>
              <a:t>WHAT IS COLLABORATORS ?!?!</a:t>
            </a:r>
            <a:endParaRPr lang="en-US" cap="none" dirty="0"/>
          </a:p>
          <a:p>
            <a:pPr algn="l"/>
            <a:r>
              <a:rPr lang="en-US" cap="none" dirty="0"/>
              <a:t>Collaborators are the team members chosen to help build your project !</a:t>
            </a:r>
          </a:p>
          <a:p>
            <a:pPr algn="l"/>
            <a:endParaRPr lang="en-US" cap="none" dirty="0"/>
          </a:p>
          <a:p>
            <a:pPr algn="l"/>
            <a:r>
              <a:rPr lang="en-US" i="1" u="sng" cap="none" dirty="0"/>
              <a:t>What do you mean you can’t see the code?</a:t>
            </a:r>
          </a:p>
          <a:p>
            <a:pPr algn="l"/>
            <a:r>
              <a:rPr lang="en-US" i="1" u="sng" cap="none" dirty="0"/>
              <a:t>Was ever member added to the group? </a:t>
            </a:r>
          </a:p>
          <a:p>
            <a:pPr algn="l"/>
            <a:endParaRPr lang="en-US" sz="2400" dirty="0">
              <a:solidFill>
                <a:srgbClr val="FFCC00"/>
              </a:solidFill>
            </a:endParaRPr>
          </a:p>
        </p:txBody>
      </p:sp>
      <p:pic>
        <p:nvPicPr>
          <p:cNvPr id="4" name="Picture 4" descr="Image result for team project">
            <a:extLst>
              <a:ext uri="{FF2B5EF4-FFF2-40B4-BE49-F238E27FC236}">
                <a16:creationId xmlns:a16="http://schemas.microsoft.com/office/drawing/2014/main" id="{2A39249A-1C10-4166-B560-9C734205C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7030" y="1573612"/>
            <a:ext cx="4651898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2A2B29-2524-4877-8BFD-CCB8AF598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37" y="37569"/>
            <a:ext cx="11058525" cy="800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70F5FC-0535-4CC1-9B5F-CB21F098C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7030" y="2790544"/>
            <a:ext cx="4873841" cy="30775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AB1A64-6FAC-4CA4-B09A-1541E71B5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538638"/>
            <a:ext cx="2954153" cy="228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932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2CBC-749C-4B72-A64B-C9DB47B37E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899603"/>
          </a:xfrm>
        </p:spPr>
        <p:txBody>
          <a:bodyPr/>
          <a:lstStyle/>
          <a:p>
            <a:r>
              <a:rPr lang="en-US" cap="none" dirty="0"/>
              <a:t>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FEB97-EB63-4257-BC02-A1A9FD33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697" y="1509205"/>
            <a:ext cx="11807301" cy="2583402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400" cap="none" dirty="0">
                <a:solidFill>
                  <a:srgbClr val="FFCC00"/>
                </a:solidFill>
              </a:rPr>
              <a:t>WHAT IS COMMITS ?!?!</a:t>
            </a:r>
          </a:p>
          <a:p>
            <a:pPr algn="l"/>
            <a:endParaRPr lang="en-US" sz="2400" cap="none" dirty="0">
              <a:solidFill>
                <a:srgbClr val="FFCC00"/>
              </a:solidFill>
            </a:endParaRPr>
          </a:p>
          <a:p>
            <a:pPr algn="l"/>
            <a:r>
              <a:rPr lang="en-US" i="1" u="sng" cap="none" dirty="0"/>
              <a:t>We got the team, the repository, and we know what branches are now!</a:t>
            </a:r>
          </a:p>
          <a:p>
            <a:pPr algn="l"/>
            <a:endParaRPr lang="en-US" cap="none" dirty="0"/>
          </a:p>
          <a:p>
            <a:pPr algn="l"/>
            <a:r>
              <a:rPr lang="en-US" b="1" cap="none" dirty="0"/>
              <a:t>Now committing is the next step, in which, you will upload your code into the repository so that your team members can view and edit.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39B814-7539-4C03-9D0C-7578AC30A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14" b="6760"/>
          <a:stretch/>
        </p:blipFill>
        <p:spPr>
          <a:xfrm>
            <a:off x="879306" y="115179"/>
            <a:ext cx="10075740" cy="5950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7C64D7-6755-4CE8-987B-12FF8A748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188" y="4029582"/>
            <a:ext cx="9705975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333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2CBC-749C-4B72-A64B-C9DB47B37E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899603"/>
          </a:xfrm>
        </p:spPr>
        <p:txBody>
          <a:bodyPr/>
          <a:lstStyle/>
          <a:p>
            <a:r>
              <a:rPr lang="en-US" cap="none" dirty="0"/>
              <a:t>GitHub - </a:t>
            </a:r>
            <a:r>
              <a:rPr lang="en-US" cap="none" dirty="0">
                <a:solidFill>
                  <a:srgbClr val="FF0000"/>
                </a:solidFill>
              </a:rPr>
              <a:t>PAUSE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FEB97-EB63-4257-BC02-A1A9FD33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287" y="1917577"/>
            <a:ext cx="11878323" cy="3873623"/>
          </a:xfrm>
        </p:spPr>
        <p:txBody>
          <a:bodyPr>
            <a:normAutofit/>
          </a:bodyPr>
          <a:lstStyle/>
          <a:p>
            <a:pPr algn="l"/>
            <a:r>
              <a:rPr lang="en-US" sz="2000" cap="none" dirty="0">
                <a:solidFill>
                  <a:srgbClr val="FFCC00"/>
                </a:solidFill>
              </a:rPr>
              <a:t>WHAT IS GITHUB DESKTOP ?!?!</a:t>
            </a:r>
          </a:p>
          <a:p>
            <a:pPr algn="l"/>
            <a:r>
              <a:rPr lang="en-US" sz="3200" cap="none" dirty="0">
                <a:solidFill>
                  <a:srgbClr val="FF0000"/>
                </a:solidFill>
              </a:rPr>
              <a:t>PAUSE – </a:t>
            </a:r>
            <a:r>
              <a:rPr lang="en-US" cap="none" dirty="0"/>
              <a:t>Sadly, GitHub does not like huge files being deposited in one shot!</a:t>
            </a:r>
          </a:p>
          <a:p>
            <a:pPr algn="l"/>
            <a:r>
              <a:rPr lang="en-US" cap="none" dirty="0"/>
              <a:t>(That would include our type of projects)</a:t>
            </a:r>
          </a:p>
          <a:p>
            <a:pPr algn="l"/>
            <a:endParaRPr lang="en-US" cap="none" dirty="0"/>
          </a:p>
          <a:p>
            <a:pPr algn="l"/>
            <a:r>
              <a:rPr lang="en-US" cap="none" dirty="0"/>
              <a:t>Here I recommend GitHub Desktop… It can be helpful in uploading your larger files however, it is not needed.</a:t>
            </a:r>
          </a:p>
          <a:p>
            <a:pPr algn="l"/>
            <a:endParaRPr lang="en-US" cap="none" dirty="0"/>
          </a:p>
          <a:p>
            <a:pPr algn="l"/>
            <a:r>
              <a:rPr lang="en-US" cap="none" dirty="0"/>
              <a:t>I will go forward as if we are going through GitHub Desktop.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9C2671-25AE-40DF-8606-A8BDBE364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68403" cy="19442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2BC7B21-05A4-4140-8955-0D3A2404DBF4}"/>
              </a:ext>
            </a:extLst>
          </p:cNvPr>
          <p:cNvSpPr/>
          <p:nvPr/>
        </p:nvSpPr>
        <p:spPr>
          <a:xfrm>
            <a:off x="1768403" y="120135"/>
            <a:ext cx="3361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https://desktop.github.com/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694A0F-DCFD-442E-9C9A-BF9A00376E23}"/>
              </a:ext>
            </a:extLst>
          </p:cNvPr>
          <p:cNvSpPr txBox="1"/>
          <p:nvPr/>
        </p:nvSpPr>
        <p:spPr>
          <a:xfrm>
            <a:off x="1355324" y="5879067"/>
            <a:ext cx="9481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not the only method possible, another way will be explored a bit later.</a:t>
            </a:r>
          </a:p>
        </p:txBody>
      </p:sp>
    </p:spTree>
    <p:extLst>
      <p:ext uri="{BB962C8B-B14F-4D97-AF65-F5344CB8AC3E}">
        <p14:creationId xmlns:p14="http://schemas.microsoft.com/office/powerpoint/2010/main" val="2151678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2CBC-749C-4B72-A64B-C9DB47B37E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4360" y="609601"/>
            <a:ext cx="4143487" cy="89960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Integration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FEB97-EB63-4257-BC02-A1A9FD33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677" y="2270927"/>
            <a:ext cx="11736475" cy="3510225"/>
          </a:xfrm>
        </p:spPr>
        <p:txBody>
          <a:bodyPr/>
          <a:lstStyle/>
          <a:p>
            <a:pPr algn="l"/>
            <a:r>
              <a:rPr lang="en-US" sz="2400" dirty="0">
                <a:solidFill>
                  <a:srgbClr val="FF0000"/>
                </a:solidFill>
              </a:rPr>
              <a:t>WHAT IS </a:t>
            </a:r>
            <a:r>
              <a:rPr lang="fr-FR" sz="2400" dirty="0">
                <a:solidFill>
                  <a:srgbClr val="FF0000"/>
                </a:solidFill>
              </a:rPr>
              <a:t>GIT LARGE FILE STORAGE (LFS)</a:t>
            </a:r>
            <a:r>
              <a:rPr lang="en-US" sz="2400" dirty="0">
                <a:solidFill>
                  <a:srgbClr val="FF0000"/>
                </a:solidFill>
              </a:rPr>
              <a:t> ?!?!</a:t>
            </a:r>
            <a:endParaRPr lang="en-US" sz="2400" cap="none" dirty="0">
              <a:solidFill>
                <a:srgbClr val="FF0000"/>
              </a:solidFill>
            </a:endParaRPr>
          </a:p>
          <a:p>
            <a:pPr algn="l"/>
            <a:r>
              <a:rPr lang="en-US" cap="none" dirty="0"/>
              <a:t>Git large file storage allows one to upload your files bit by bit via a command prompt after a bit of setup (NOT HARD).</a:t>
            </a:r>
          </a:p>
          <a:p>
            <a:pPr algn="l"/>
            <a:r>
              <a:rPr lang="en-US" cap="none" dirty="0"/>
              <a:t>Pros – Simple, very good online tutorial. See above link…</a:t>
            </a:r>
          </a:p>
          <a:p>
            <a:pPr algn="l"/>
            <a:r>
              <a:rPr lang="en-US" cap="none" dirty="0"/>
              <a:t>Cons – More downloads – yes, there seems to always be more.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304006-5693-4364-9AE3-D041699E0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903974" cy="2270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2C13CE-05FA-410A-AC15-4A382155E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4425" y="0"/>
            <a:ext cx="5083611" cy="22709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CFA389-9DF0-40AE-9BBF-390FC22B49CB}"/>
              </a:ext>
            </a:extLst>
          </p:cNvPr>
          <p:cNvSpPr txBox="1"/>
          <p:nvPr/>
        </p:nvSpPr>
        <p:spPr>
          <a:xfrm>
            <a:off x="3247399" y="1624596"/>
            <a:ext cx="3617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https://git-lfs.github.com/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81273B-209A-4AFA-9EE1-B0B738B97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4994031"/>
            <a:ext cx="4350936" cy="18639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272195-E649-4CAC-AC84-B46F59F412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3775" y="6543675"/>
            <a:ext cx="484822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365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1194</TotalTime>
  <Words>588</Words>
  <Application>Microsoft Office PowerPoint</Application>
  <PresentationFormat>Widescreen</PresentationFormat>
  <Paragraphs>85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Century Gothic</vt:lpstr>
      <vt:lpstr>Mesh</vt:lpstr>
      <vt:lpstr>GitHub Today: 2/5/2020 </vt:lpstr>
      <vt:lpstr>What we will explore today !</vt:lpstr>
      <vt:lpstr>GitHub</vt:lpstr>
      <vt:lpstr>GitHub</vt:lpstr>
      <vt:lpstr>GitHub</vt:lpstr>
      <vt:lpstr>GitHub</vt:lpstr>
      <vt:lpstr>GitHub</vt:lpstr>
      <vt:lpstr>GitHub - PAUSE</vt:lpstr>
      <vt:lpstr>Integration</vt:lpstr>
      <vt:lpstr>Integration</vt:lpstr>
      <vt:lpstr>PowerPoint Presentation</vt:lpstr>
      <vt:lpstr>Connection between GitHub and Android Studio? </vt:lpstr>
      <vt:lpstr>Random ! </vt:lpstr>
      <vt:lpstr>DONE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2/4/2020</dc:title>
  <dc:creator>KD</dc:creator>
  <cp:lastModifiedBy>KD</cp:lastModifiedBy>
  <cp:revision>39</cp:revision>
  <dcterms:created xsi:type="dcterms:W3CDTF">2020-02-04T21:18:55Z</dcterms:created>
  <dcterms:modified xsi:type="dcterms:W3CDTF">2020-02-05T17:23:46Z</dcterms:modified>
</cp:coreProperties>
</file>

<file path=docProps/thumbnail.jpeg>
</file>